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00" r:id="rId1"/>
  </p:sldMasterIdLst>
  <p:sldIdLst>
    <p:sldId id="256" r:id="rId2"/>
    <p:sldId id="257" r:id="rId3"/>
    <p:sldId id="261" r:id="rId4"/>
    <p:sldId id="262" r:id="rId5"/>
    <p:sldId id="264" r:id="rId6"/>
    <p:sldId id="265" r:id="rId7"/>
    <p:sldId id="263" r:id="rId8"/>
    <p:sldId id="258" r:id="rId9"/>
    <p:sldId id="266" r:id="rId10"/>
    <p:sldId id="267" r:id="rId11"/>
    <p:sldId id="268" r:id="rId12"/>
    <p:sldId id="272" r:id="rId13"/>
    <p:sldId id="273" r:id="rId14"/>
    <p:sldId id="271"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685"/>
    <a:srgbClr val="6BB070"/>
    <a:srgbClr val="EEFF99"/>
    <a:srgbClr val="2B59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3"/>
  </p:normalViewPr>
  <p:slideViewPr>
    <p:cSldViewPr snapToGrid="0" snapToObjects="1">
      <p:cViewPr varScale="1">
        <p:scale>
          <a:sx n="117" d="100"/>
          <a:sy n="117" d="100"/>
        </p:scale>
        <p:origin x="360"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pPr/>
              <a:t>‹#›</a:t>
            </a:fld>
            <a:endParaRPr lang="en-US"/>
          </a:p>
        </p:txBody>
      </p:sp>
    </p:spTree>
    <p:extLst>
      <p:ext uri="{BB962C8B-B14F-4D97-AF65-F5344CB8AC3E}">
        <p14:creationId xmlns:p14="http://schemas.microsoft.com/office/powerpoint/2010/main" val="2659631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pPr/>
              <a:t>‹#›</a:t>
            </a:fld>
            <a:endParaRPr lang="en-US"/>
          </a:p>
        </p:txBody>
      </p:sp>
    </p:spTree>
    <p:extLst>
      <p:ext uri="{BB962C8B-B14F-4D97-AF65-F5344CB8AC3E}">
        <p14:creationId xmlns:p14="http://schemas.microsoft.com/office/powerpoint/2010/main" val="617726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pPr/>
              <a:t>‹#›</a:t>
            </a:fld>
            <a:endParaRPr lang="en-US"/>
          </a:p>
        </p:txBody>
      </p:sp>
    </p:spTree>
    <p:extLst>
      <p:ext uri="{BB962C8B-B14F-4D97-AF65-F5344CB8AC3E}">
        <p14:creationId xmlns:p14="http://schemas.microsoft.com/office/powerpoint/2010/main" val="1576473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pPr/>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764142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pPr/>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11217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pPr/>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974168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pPr/>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614030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pPr/>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1863155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pPr/>
              <a:t>‹#›</a:t>
            </a:fld>
            <a:endParaRPr lang="en-US"/>
          </a:p>
        </p:txBody>
      </p:sp>
    </p:spTree>
    <p:extLst>
      <p:ext uri="{BB962C8B-B14F-4D97-AF65-F5344CB8AC3E}">
        <p14:creationId xmlns:p14="http://schemas.microsoft.com/office/powerpoint/2010/main" val="3752744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pPr/>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645400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pPr/>
              <a:t>4/19/20</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pPr/>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639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pPr/>
              <a:t>4/19/20</a:t>
            </a:fld>
            <a:endParaRPr lang="en-US"/>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pPr/>
              <a:t>‹#›</a:t>
            </a:fld>
            <a:endParaRPr lang="en-US"/>
          </a:p>
        </p:txBody>
      </p:sp>
    </p:spTree>
    <p:extLst>
      <p:ext uri="{BB962C8B-B14F-4D97-AF65-F5344CB8AC3E}">
        <p14:creationId xmlns:p14="http://schemas.microsoft.com/office/powerpoint/2010/main" val="4052601683"/>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9" r:id="rId10"/>
    <p:sldLayoutId id="2147483798"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4">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ED0C18-3AA5-F143-B864-183399FC3C5C}"/>
              </a:ext>
            </a:extLst>
          </p:cNvPr>
          <p:cNvSpPr>
            <a:spLocks noGrp="1"/>
          </p:cNvSpPr>
          <p:nvPr>
            <p:ph type="ctrTitle"/>
          </p:nvPr>
        </p:nvSpPr>
        <p:spPr>
          <a:xfrm>
            <a:off x="638882" y="639193"/>
            <a:ext cx="4015414" cy="3573516"/>
          </a:xfrm>
        </p:spPr>
        <p:txBody>
          <a:bodyPr>
            <a:normAutofit/>
          </a:bodyPr>
          <a:lstStyle/>
          <a:p>
            <a:pPr>
              <a:lnSpc>
                <a:spcPct val="90000"/>
              </a:lnSpc>
            </a:pPr>
            <a:r>
              <a:rPr lang="en-US" sz="4900" dirty="0"/>
              <a:t>CBIR - Content Based Image Retrieval </a:t>
            </a:r>
          </a:p>
        </p:txBody>
      </p:sp>
      <p:sp>
        <p:nvSpPr>
          <p:cNvPr id="3" name="Subtitle 2">
            <a:extLst>
              <a:ext uri="{FF2B5EF4-FFF2-40B4-BE49-F238E27FC236}">
                <a16:creationId xmlns:a16="http://schemas.microsoft.com/office/drawing/2014/main" id="{129CD6E2-8606-1B4D-917A-45C95F80B6C3}"/>
              </a:ext>
            </a:extLst>
          </p:cNvPr>
          <p:cNvSpPr>
            <a:spLocks noGrp="1"/>
          </p:cNvSpPr>
          <p:nvPr>
            <p:ph type="subTitle" idx="1"/>
          </p:nvPr>
        </p:nvSpPr>
        <p:spPr>
          <a:xfrm>
            <a:off x="638882" y="4631161"/>
            <a:ext cx="3571810" cy="1559327"/>
          </a:xfrm>
        </p:spPr>
        <p:txBody>
          <a:bodyPr>
            <a:normAutofit fontScale="70000" lnSpcReduction="20000"/>
          </a:bodyPr>
          <a:lstStyle/>
          <a:p>
            <a:pPr>
              <a:lnSpc>
                <a:spcPct val="100000"/>
              </a:lnSpc>
            </a:pPr>
            <a:r>
              <a:rPr lang="en-US" b="1"/>
              <a:t>Presented by (Group 12):</a:t>
            </a:r>
          </a:p>
          <a:p>
            <a:pPr>
              <a:lnSpc>
                <a:spcPct val="100000"/>
              </a:lnSpc>
            </a:pPr>
            <a:r>
              <a:rPr lang="en-US" b="1"/>
              <a:t>Aayushi Agarwal, Divya Swaroopa Rani Ogirala, Pavan Kumar Srikanth Naik</a:t>
            </a:r>
            <a:endParaRPr lang="en-US" b="1" dirty="0"/>
          </a:p>
        </p:txBody>
      </p:sp>
      <p:sp>
        <p:nvSpPr>
          <p:cNvPr id="40"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27432"/>
          </a:xfrm>
          <a:custGeom>
            <a:avLst/>
            <a:gdLst>
              <a:gd name="connsiteX0" fmla="*/ 0 w 3255095"/>
              <a:gd name="connsiteY0" fmla="*/ 0 h 27432"/>
              <a:gd name="connsiteX1" fmla="*/ 618468 w 3255095"/>
              <a:gd name="connsiteY1" fmla="*/ 0 h 27432"/>
              <a:gd name="connsiteX2" fmla="*/ 1269487 w 3255095"/>
              <a:gd name="connsiteY2" fmla="*/ 0 h 27432"/>
              <a:gd name="connsiteX3" fmla="*/ 1953057 w 3255095"/>
              <a:gd name="connsiteY3" fmla="*/ 0 h 27432"/>
              <a:gd name="connsiteX4" fmla="*/ 2636627 w 3255095"/>
              <a:gd name="connsiteY4" fmla="*/ 0 h 27432"/>
              <a:gd name="connsiteX5" fmla="*/ 3255095 w 3255095"/>
              <a:gd name="connsiteY5" fmla="*/ 0 h 27432"/>
              <a:gd name="connsiteX6" fmla="*/ 3255095 w 3255095"/>
              <a:gd name="connsiteY6" fmla="*/ 27432 h 27432"/>
              <a:gd name="connsiteX7" fmla="*/ 2538974 w 3255095"/>
              <a:gd name="connsiteY7" fmla="*/ 27432 h 27432"/>
              <a:gd name="connsiteX8" fmla="*/ 1822853 w 3255095"/>
              <a:gd name="connsiteY8" fmla="*/ 27432 h 27432"/>
              <a:gd name="connsiteX9" fmla="*/ 1171834 w 3255095"/>
              <a:gd name="connsiteY9" fmla="*/ 27432 h 27432"/>
              <a:gd name="connsiteX10" fmla="*/ 0 w 3255095"/>
              <a:gd name="connsiteY10" fmla="*/ 27432 h 27432"/>
              <a:gd name="connsiteX11" fmla="*/ 0 w 3255095"/>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27432"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3929" y="7395"/>
                  <a:pt x="3255140" y="21864"/>
                  <a:pt x="3255095" y="27432"/>
                </a:cubicBezTo>
                <a:cubicBezTo>
                  <a:pt x="3088545" y="32347"/>
                  <a:pt x="2687475" y="16563"/>
                  <a:pt x="2538974" y="27432"/>
                </a:cubicBezTo>
                <a:cubicBezTo>
                  <a:pt x="2390473" y="38301"/>
                  <a:pt x="2137381" y="185"/>
                  <a:pt x="1822853" y="27432"/>
                </a:cubicBezTo>
                <a:cubicBezTo>
                  <a:pt x="1508325" y="54679"/>
                  <a:pt x="1466437" y="29529"/>
                  <a:pt x="1171834" y="27432"/>
                </a:cubicBezTo>
                <a:cubicBezTo>
                  <a:pt x="877231" y="25335"/>
                  <a:pt x="561097" y="46787"/>
                  <a:pt x="0" y="27432"/>
                </a:cubicBezTo>
                <a:cubicBezTo>
                  <a:pt x="-503" y="20663"/>
                  <a:pt x="1168" y="5855"/>
                  <a:pt x="0" y="0"/>
                </a:cubicBezTo>
                <a:close/>
              </a:path>
              <a:path w="3255095" h="27432"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5288" y="12649"/>
                  <a:pt x="3254107" y="17989"/>
                  <a:pt x="3255095" y="27432"/>
                </a:cubicBezTo>
                <a:cubicBezTo>
                  <a:pt x="3120743" y="25834"/>
                  <a:pt x="2759628" y="51606"/>
                  <a:pt x="2604076" y="27432"/>
                </a:cubicBezTo>
                <a:cubicBezTo>
                  <a:pt x="2448524" y="3258"/>
                  <a:pt x="2184336" y="28743"/>
                  <a:pt x="1887955" y="27432"/>
                </a:cubicBezTo>
                <a:cubicBezTo>
                  <a:pt x="1591574" y="26121"/>
                  <a:pt x="1548845" y="16014"/>
                  <a:pt x="1334589" y="27432"/>
                </a:cubicBezTo>
                <a:cubicBezTo>
                  <a:pt x="1120333" y="38850"/>
                  <a:pt x="996014" y="18806"/>
                  <a:pt x="683570" y="27432"/>
                </a:cubicBezTo>
                <a:cubicBezTo>
                  <a:pt x="371126" y="36058"/>
                  <a:pt x="198687" y="25311"/>
                  <a:pt x="0" y="27432"/>
                </a:cubicBezTo>
                <a:cubicBezTo>
                  <a:pt x="1300" y="19678"/>
                  <a:pt x="-86" y="12044"/>
                  <a:pt x="0" y="0"/>
                </a:cubicBezTo>
                <a:close/>
              </a:path>
            </a:pathLst>
          </a:custGeom>
          <a:solidFill>
            <a:srgbClr val="ECF085"/>
          </a:solidFill>
          <a:ln w="38100" cap="rnd">
            <a:solidFill>
              <a:srgbClr val="ECF08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24019A2-2854-4631-9E04-6A9492F05B8D}"/>
              </a:ext>
            </a:extLst>
          </p:cNvPr>
          <p:cNvPicPr>
            <a:picLocks noChangeAspect="1"/>
          </p:cNvPicPr>
          <p:nvPr/>
        </p:nvPicPr>
        <p:blipFill rotWithShape="1">
          <a:blip r:embed="rId2"/>
          <a:srcRect t="15709" r="-1" b="-1"/>
          <a:stretch/>
        </p:blipFill>
        <p:spPr>
          <a:xfrm>
            <a:off x="4654296" y="1385656"/>
            <a:ext cx="7214616" cy="4059256"/>
          </a:xfrm>
          <a:prstGeom prst="rect">
            <a:avLst/>
          </a:prstGeom>
        </p:spPr>
      </p:pic>
    </p:spTree>
    <p:extLst>
      <p:ext uri="{BB962C8B-B14F-4D97-AF65-F5344CB8AC3E}">
        <p14:creationId xmlns:p14="http://schemas.microsoft.com/office/powerpoint/2010/main" val="14415013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33D40-AD20-3B4A-BEE6-5D9B39EF5AFE}"/>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813A8C6-4096-FA4A-B4FC-5486BE2205F8}"/>
              </a:ext>
            </a:extLst>
          </p:cNvPr>
          <p:cNvSpPr>
            <a:spLocks noGrp="1"/>
          </p:cNvSpPr>
          <p:nvPr>
            <p:ph idx="1"/>
          </p:nvPr>
        </p:nvSpPr>
        <p:spPr/>
        <p:txBody>
          <a:bodyPr>
            <a:normAutofit lnSpcReduction="10000"/>
          </a:bodyPr>
          <a:lstStyle/>
          <a:p>
            <a:pPr marL="0" indent="0">
              <a:buNone/>
            </a:pPr>
            <a:endParaRPr lang="en-US" dirty="0"/>
          </a:p>
          <a:p>
            <a:r>
              <a:rPr lang="en-US" dirty="0"/>
              <a:t>We utilized a color histogram to characterize the color distribution of the photos. Then, we indexed our dataset using our color descriptor, extracting color histograms from each of the images in the dataset.</a:t>
            </a:r>
          </a:p>
          <a:p>
            <a:r>
              <a:rPr lang="en-US" dirty="0"/>
              <a:t>To compare images we utilized the chi-squared distance</a:t>
            </a:r>
          </a:p>
          <a:p>
            <a:endParaRPr lang="en-US" dirty="0"/>
          </a:p>
          <a:p>
            <a:pPr marL="0" indent="0" algn="ctr">
              <a:buNone/>
            </a:pPr>
            <a:r>
              <a:rPr lang="en-US" b="1" dirty="0"/>
              <a:t>Accept a query image - &gt; return relevant results.</a:t>
            </a:r>
          </a:p>
          <a:p>
            <a:pPr marL="0" indent="0">
              <a:buNone/>
            </a:pPr>
            <a:endParaRPr lang="en-US" dirty="0"/>
          </a:p>
        </p:txBody>
      </p:sp>
    </p:spTree>
    <p:extLst>
      <p:ext uri="{BB962C8B-B14F-4D97-AF65-F5344CB8AC3E}">
        <p14:creationId xmlns:p14="http://schemas.microsoft.com/office/powerpoint/2010/main" val="17385434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128B2-1804-6446-8FAA-E65B060AFB08}"/>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241D4356-6F4C-9949-84A1-3D9E8CA8F2F9}"/>
              </a:ext>
            </a:extLst>
          </p:cNvPr>
          <p:cNvSpPr>
            <a:spLocks noGrp="1"/>
          </p:cNvSpPr>
          <p:nvPr>
            <p:ph idx="1"/>
          </p:nvPr>
        </p:nvSpPr>
        <p:spPr/>
        <p:txBody>
          <a:bodyPr/>
          <a:lstStyle/>
          <a:p>
            <a:pPr>
              <a:buNone/>
            </a:pPr>
            <a:endParaRPr lang="en-US" dirty="0"/>
          </a:p>
          <a:p>
            <a:r>
              <a:rPr lang="en-US" dirty="0"/>
              <a:t>Use k-means to cluster images and search within clusters that are like the query.</a:t>
            </a:r>
          </a:p>
          <a:p>
            <a:r>
              <a:rPr lang="en-US" dirty="0"/>
              <a:t>Inverted indexing</a:t>
            </a:r>
          </a:p>
          <a:p>
            <a:r>
              <a:rPr lang="en-US" dirty="0"/>
              <a:t>Vector Quantization</a:t>
            </a:r>
          </a:p>
          <a:p>
            <a:r>
              <a:rPr lang="en-US" dirty="0"/>
              <a:t>GUI for a friendly interface; search over a large database.</a:t>
            </a:r>
          </a:p>
          <a:p>
            <a:pPr marL="0" indent="0">
              <a:buNone/>
            </a:pPr>
            <a:endParaRPr lang="en-US" dirty="0"/>
          </a:p>
        </p:txBody>
      </p:sp>
    </p:spTree>
    <p:extLst>
      <p:ext uri="{BB962C8B-B14F-4D97-AF65-F5344CB8AC3E}">
        <p14:creationId xmlns:p14="http://schemas.microsoft.com/office/powerpoint/2010/main" val="612348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Recording #1.mp4" descr="Recording #1.mp4">
            <a:hlinkClick r:id="" action="ppaction://media"/>
            <a:extLst>
              <a:ext uri="{FF2B5EF4-FFF2-40B4-BE49-F238E27FC236}">
                <a16:creationId xmlns:a16="http://schemas.microsoft.com/office/drawing/2014/main" id="{BAAD4D1F-5764-AC45-AE3B-E7C696B4B53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173389" y="261164"/>
            <a:ext cx="9845221" cy="633567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0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6" name="Content Placeholder 5" descr="3Capture.PNG"/>
          <p:cNvPicPr>
            <a:picLocks noGrp="1" noChangeAspect="1"/>
          </p:cNvPicPr>
          <p:nvPr>
            <p:ph idx="1"/>
          </p:nvPr>
        </p:nvPicPr>
        <p:blipFill>
          <a:blip r:embed="rId2"/>
          <a:stretch>
            <a:fillRect/>
          </a:stretch>
        </p:blipFill>
        <p:spPr>
          <a:xfrm>
            <a:off x="189758" y="209741"/>
            <a:ext cx="7573445" cy="4106227"/>
          </a:xfrm>
        </p:spPr>
      </p:pic>
      <p:pic>
        <p:nvPicPr>
          <p:cNvPr id="7" name="Picture 6" descr="Capture.PNG"/>
          <p:cNvPicPr>
            <a:picLocks noChangeAspect="1"/>
          </p:cNvPicPr>
          <p:nvPr/>
        </p:nvPicPr>
        <p:blipFill>
          <a:blip r:embed="rId3"/>
          <a:stretch>
            <a:fillRect/>
          </a:stretch>
        </p:blipFill>
        <p:spPr>
          <a:xfrm>
            <a:off x="7626095" y="581818"/>
            <a:ext cx="4400653" cy="5983574"/>
          </a:xfrm>
          <a:prstGeom prst="rect">
            <a:avLst/>
          </a:prstGeom>
        </p:spPr>
      </p:pic>
      <p:sp>
        <p:nvSpPr>
          <p:cNvPr id="8" name="TextBox 7"/>
          <p:cNvSpPr txBox="1"/>
          <p:nvPr/>
        </p:nvSpPr>
        <p:spPr>
          <a:xfrm>
            <a:off x="658368" y="5169926"/>
            <a:ext cx="6201185" cy="584775"/>
          </a:xfrm>
          <a:prstGeom prst="rect">
            <a:avLst/>
          </a:prstGeom>
          <a:noFill/>
        </p:spPr>
        <p:txBody>
          <a:bodyPr wrap="none" rtlCol="0">
            <a:spAutoFit/>
          </a:bodyPr>
          <a:lstStyle/>
          <a:p>
            <a:r>
              <a:rPr lang="en-IN" sz="3200" dirty="0">
                <a:latin typeface="Arial Rounded MT Bold" pitchFamily="34" charset="0"/>
              </a:rPr>
              <a:t>Load and Search Image in GUI</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17C61-3A7F-6A4D-B6F6-2F070BB2E6CF}"/>
              </a:ext>
            </a:extLst>
          </p:cNvPr>
          <p:cNvSpPr>
            <a:spLocks noGrp="1"/>
          </p:cNvSpPr>
          <p:nvPr>
            <p:ph type="title"/>
          </p:nvPr>
        </p:nvSpPr>
        <p:spPr/>
        <p:txBody>
          <a:bodyPr/>
          <a:lstStyle/>
          <a:p>
            <a:r>
              <a:rPr lang="en-US" dirty="0"/>
              <a:t>Contribution</a:t>
            </a:r>
          </a:p>
        </p:txBody>
      </p:sp>
      <p:sp>
        <p:nvSpPr>
          <p:cNvPr id="3" name="Content Placeholder 2">
            <a:extLst>
              <a:ext uri="{FF2B5EF4-FFF2-40B4-BE49-F238E27FC236}">
                <a16:creationId xmlns:a16="http://schemas.microsoft.com/office/drawing/2014/main" id="{E9109DC9-6BB3-FE4C-B2CE-BD11093FA395}"/>
              </a:ext>
            </a:extLst>
          </p:cNvPr>
          <p:cNvSpPr>
            <a:spLocks noGrp="1"/>
          </p:cNvSpPr>
          <p:nvPr>
            <p:ph idx="1"/>
          </p:nvPr>
        </p:nvSpPr>
        <p:spPr/>
        <p:txBody>
          <a:bodyPr/>
          <a:lstStyle/>
          <a:p>
            <a:pPr marL="0" indent="0">
              <a:buNone/>
            </a:pPr>
            <a:endParaRPr lang="en-US" dirty="0"/>
          </a:p>
          <a:p>
            <a:r>
              <a:rPr lang="en-US" dirty="0"/>
              <a:t>Aayushi Agarwal – Image Descriptor, Indexing, Presentation</a:t>
            </a:r>
          </a:p>
          <a:p>
            <a:r>
              <a:rPr lang="en-US" dirty="0"/>
              <a:t>Pavan Kumar Srikanth Naik – Feature Extractor, Search, Presentation	</a:t>
            </a:r>
          </a:p>
          <a:p>
            <a:r>
              <a:rPr lang="en-US" dirty="0"/>
              <a:t>Divya Swaroopa Rani Ogirala -  Similarity metrics, Report, Presentation</a:t>
            </a:r>
          </a:p>
        </p:txBody>
      </p:sp>
    </p:spTree>
    <p:extLst>
      <p:ext uri="{BB962C8B-B14F-4D97-AF65-F5344CB8AC3E}">
        <p14:creationId xmlns:p14="http://schemas.microsoft.com/office/powerpoint/2010/main" val="1049764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A7AD7-2A8C-2D42-8DAE-C686B1715968}"/>
              </a:ext>
            </a:extLst>
          </p:cNvPr>
          <p:cNvSpPr>
            <a:spLocks noGrp="1"/>
          </p:cNvSpPr>
          <p:nvPr>
            <p:ph type="title"/>
          </p:nvPr>
        </p:nvSpPr>
        <p:spPr/>
        <p:txBody>
          <a:bodyPr/>
          <a:lstStyle/>
          <a:p>
            <a:r>
              <a:rPr lang="en-US" dirty="0"/>
              <a:t>Thanks!</a:t>
            </a:r>
          </a:p>
        </p:txBody>
      </p:sp>
    </p:spTree>
    <p:extLst>
      <p:ext uri="{BB962C8B-B14F-4D97-AF65-F5344CB8AC3E}">
        <p14:creationId xmlns:p14="http://schemas.microsoft.com/office/powerpoint/2010/main" val="2700828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06EF7-EDE0-1945-8E65-19DE996455E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18656330-CDD7-1F4A-9954-7B5170A2FE03}"/>
              </a:ext>
            </a:extLst>
          </p:cNvPr>
          <p:cNvSpPr>
            <a:spLocks noGrp="1"/>
          </p:cNvSpPr>
          <p:nvPr>
            <p:ph idx="1"/>
          </p:nvPr>
        </p:nvSpPr>
        <p:spPr>
          <a:xfrm>
            <a:off x="838200" y="1929384"/>
            <a:ext cx="10777538" cy="4251960"/>
          </a:xfrm>
          <a:ln>
            <a:noFill/>
          </a:ln>
        </p:spPr>
        <p:txBody>
          <a:bodyPr>
            <a:normAutofit fontScale="55000" lnSpcReduction="20000"/>
          </a:bodyPr>
          <a:lstStyle/>
          <a:p>
            <a:pPr marL="0" indent="0">
              <a:buNone/>
            </a:pPr>
            <a:endParaRPr lang="en-US" b="1" dirty="0"/>
          </a:p>
          <a:p>
            <a:pPr marL="0" indent="0">
              <a:buNone/>
            </a:pPr>
            <a:r>
              <a:rPr lang="en-US" sz="4600" b="1" dirty="0"/>
              <a:t>Objective: </a:t>
            </a:r>
            <a:r>
              <a:rPr lang="en-US" sz="4100" b="1" dirty="0"/>
              <a:t>To build a system that can excerpt visual content of an image inevitably, like color, shape or texture. Our goal here is to build an image search engine. Given our dataset of photos, we want to make this dataset “search-able” by creating a “more like this” functionality — this will be a “search by example” image search engine. </a:t>
            </a:r>
          </a:p>
          <a:p>
            <a:pPr marL="0" indent="0">
              <a:buNone/>
            </a:pPr>
            <a:endParaRPr lang="en-US" sz="3300" b="1" dirty="0"/>
          </a:p>
          <a:p>
            <a:pPr marL="0" indent="0">
              <a:buNone/>
            </a:pPr>
            <a:r>
              <a:rPr lang="en-US" sz="4100" b="1" dirty="0"/>
              <a:t>CBIR</a:t>
            </a:r>
            <a:r>
              <a:rPr lang="en-US" sz="4100" dirty="0"/>
              <a:t> can be utilized in numerous applications such as digital libraries, photo sharing sites and crime prevention.</a:t>
            </a:r>
            <a:endParaRPr lang="en-US" sz="3600" dirty="0"/>
          </a:p>
          <a:p>
            <a:pPr marL="0" indent="0">
              <a:buNone/>
            </a:pPr>
            <a:r>
              <a:rPr lang="en-US" dirty="0"/>
              <a:t>	</a:t>
            </a:r>
          </a:p>
          <a:p>
            <a:pPr marL="0" indent="0">
              <a:buNone/>
            </a:pPr>
            <a:r>
              <a:rPr lang="en-US" dirty="0"/>
              <a:t>	</a:t>
            </a:r>
          </a:p>
        </p:txBody>
      </p:sp>
    </p:spTree>
    <p:extLst>
      <p:ext uri="{BB962C8B-B14F-4D97-AF65-F5344CB8AC3E}">
        <p14:creationId xmlns:p14="http://schemas.microsoft.com/office/powerpoint/2010/main" val="32662070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BC37B-1989-EE4D-9587-C13784263745}"/>
              </a:ext>
            </a:extLst>
          </p:cNvPr>
          <p:cNvSpPr>
            <a:spLocks noGrp="1"/>
          </p:cNvSpPr>
          <p:nvPr>
            <p:ph type="title"/>
          </p:nvPr>
        </p:nvSpPr>
        <p:spPr>
          <a:xfrm>
            <a:off x="3975938" y="5498177"/>
            <a:ext cx="4686953" cy="973183"/>
          </a:xfrm>
        </p:spPr>
        <p:txBody>
          <a:bodyPr>
            <a:normAutofit fontScale="90000"/>
          </a:bodyPr>
          <a:lstStyle/>
          <a:p>
            <a:r>
              <a:rPr lang="en-US" dirty="0"/>
              <a:t>CBIR</a:t>
            </a:r>
          </a:p>
        </p:txBody>
      </p:sp>
      <p:pic>
        <p:nvPicPr>
          <p:cNvPr id="3" name="Content Placeholder 4" descr="A picture containing outdoor, mountain, grass, sheep&#10;&#10;Description automatically generated">
            <a:extLst>
              <a:ext uri="{FF2B5EF4-FFF2-40B4-BE49-F238E27FC236}">
                <a16:creationId xmlns:a16="http://schemas.microsoft.com/office/drawing/2014/main" id="{2ECE7C37-28E8-DF43-B234-E5291F7C9B76}"/>
              </a:ext>
            </a:extLst>
          </p:cNvPr>
          <p:cNvPicPr>
            <a:picLocks noChangeAspect="1"/>
          </p:cNvPicPr>
          <p:nvPr/>
        </p:nvPicPr>
        <p:blipFill>
          <a:blip r:embed="rId2"/>
          <a:stretch>
            <a:fillRect/>
          </a:stretch>
        </p:blipFill>
        <p:spPr>
          <a:xfrm>
            <a:off x="6872287" y="1002158"/>
            <a:ext cx="2409465" cy="1816463"/>
          </a:xfrm>
          <a:prstGeom prst="rect">
            <a:avLst/>
          </a:prstGeom>
        </p:spPr>
      </p:pic>
      <p:pic>
        <p:nvPicPr>
          <p:cNvPr id="4" name="Picture 3" descr="A sandy beach&#10;&#10;Description automatically generated">
            <a:extLst>
              <a:ext uri="{FF2B5EF4-FFF2-40B4-BE49-F238E27FC236}">
                <a16:creationId xmlns:a16="http://schemas.microsoft.com/office/drawing/2014/main" id="{D6CF37A9-5CB8-C341-A935-FC42EA322AB5}"/>
              </a:ext>
            </a:extLst>
          </p:cNvPr>
          <p:cNvPicPr>
            <a:picLocks noChangeAspect="1"/>
          </p:cNvPicPr>
          <p:nvPr/>
        </p:nvPicPr>
        <p:blipFill>
          <a:blip r:embed="rId3"/>
          <a:stretch>
            <a:fillRect/>
          </a:stretch>
        </p:blipFill>
        <p:spPr>
          <a:xfrm>
            <a:off x="6872288" y="3015697"/>
            <a:ext cx="2409464" cy="1816462"/>
          </a:xfrm>
          <a:prstGeom prst="rect">
            <a:avLst/>
          </a:prstGeom>
        </p:spPr>
      </p:pic>
      <p:pic>
        <p:nvPicPr>
          <p:cNvPr id="5" name="Picture 4" descr="A close up of a desert&#10;&#10;Description automatically generated">
            <a:extLst>
              <a:ext uri="{FF2B5EF4-FFF2-40B4-BE49-F238E27FC236}">
                <a16:creationId xmlns:a16="http://schemas.microsoft.com/office/drawing/2014/main" id="{86BB6496-08A3-6546-94D5-D0B7E62E34DB}"/>
              </a:ext>
            </a:extLst>
          </p:cNvPr>
          <p:cNvPicPr>
            <a:picLocks noChangeAspect="1"/>
          </p:cNvPicPr>
          <p:nvPr/>
        </p:nvPicPr>
        <p:blipFill>
          <a:blip r:embed="rId4"/>
          <a:stretch>
            <a:fillRect/>
          </a:stretch>
        </p:blipFill>
        <p:spPr>
          <a:xfrm>
            <a:off x="9478810" y="3005106"/>
            <a:ext cx="2409465" cy="1816461"/>
          </a:xfrm>
          <a:prstGeom prst="rect">
            <a:avLst/>
          </a:prstGeom>
        </p:spPr>
      </p:pic>
      <p:pic>
        <p:nvPicPr>
          <p:cNvPr id="6" name="Picture 5" descr="A picture containing building, outdoor, mountain, standing&#10;&#10;Description automatically generated">
            <a:extLst>
              <a:ext uri="{FF2B5EF4-FFF2-40B4-BE49-F238E27FC236}">
                <a16:creationId xmlns:a16="http://schemas.microsoft.com/office/drawing/2014/main" id="{8D3C3998-F57F-AD4D-B6D5-408587C2A03D}"/>
              </a:ext>
            </a:extLst>
          </p:cNvPr>
          <p:cNvPicPr>
            <a:picLocks noChangeAspect="1"/>
          </p:cNvPicPr>
          <p:nvPr/>
        </p:nvPicPr>
        <p:blipFill>
          <a:blip r:embed="rId5"/>
          <a:stretch>
            <a:fillRect/>
          </a:stretch>
        </p:blipFill>
        <p:spPr>
          <a:xfrm>
            <a:off x="9478812" y="978890"/>
            <a:ext cx="2409463" cy="1816461"/>
          </a:xfrm>
          <a:prstGeom prst="rect">
            <a:avLst/>
          </a:prstGeom>
        </p:spPr>
      </p:pic>
      <p:pic>
        <p:nvPicPr>
          <p:cNvPr id="7" name="Picture 6" descr="A picture containing sitting, sheep, mountain, stone&#10;&#10;Description automatically generated">
            <a:extLst>
              <a:ext uri="{FF2B5EF4-FFF2-40B4-BE49-F238E27FC236}">
                <a16:creationId xmlns:a16="http://schemas.microsoft.com/office/drawing/2014/main" id="{F38C33FA-E5EA-0842-9A0A-6F737FEF1FFD}"/>
              </a:ext>
            </a:extLst>
          </p:cNvPr>
          <p:cNvPicPr>
            <a:picLocks noChangeAspect="1"/>
          </p:cNvPicPr>
          <p:nvPr/>
        </p:nvPicPr>
        <p:blipFill>
          <a:blip r:embed="rId6"/>
          <a:stretch>
            <a:fillRect/>
          </a:stretch>
        </p:blipFill>
        <p:spPr>
          <a:xfrm>
            <a:off x="195420" y="1002158"/>
            <a:ext cx="4981823" cy="3755726"/>
          </a:xfrm>
          <a:prstGeom prst="rect">
            <a:avLst/>
          </a:prstGeom>
        </p:spPr>
      </p:pic>
      <p:sp>
        <p:nvSpPr>
          <p:cNvPr id="11" name="TextBox 10">
            <a:extLst>
              <a:ext uri="{FF2B5EF4-FFF2-40B4-BE49-F238E27FC236}">
                <a16:creationId xmlns:a16="http://schemas.microsoft.com/office/drawing/2014/main" id="{6F89D6F2-9F58-CF45-B4AF-DF9832EFFCDD}"/>
              </a:ext>
            </a:extLst>
          </p:cNvPr>
          <p:cNvSpPr txBox="1"/>
          <p:nvPr/>
        </p:nvSpPr>
        <p:spPr>
          <a:xfrm>
            <a:off x="5943599" y="125576"/>
            <a:ext cx="954457" cy="5386090"/>
          </a:xfrm>
          <a:prstGeom prst="rect">
            <a:avLst/>
          </a:prstGeom>
          <a:noFill/>
        </p:spPr>
        <p:txBody>
          <a:bodyPr wrap="square" rtlCol="0">
            <a:spAutoFit/>
          </a:bodyPr>
          <a:lstStyle/>
          <a:p>
            <a:r>
              <a:rPr lang="en-US" sz="34400" dirty="0"/>
              <a:t>{</a:t>
            </a:r>
          </a:p>
        </p:txBody>
      </p:sp>
    </p:spTree>
    <p:extLst>
      <p:ext uri="{BB962C8B-B14F-4D97-AF65-F5344CB8AC3E}">
        <p14:creationId xmlns:p14="http://schemas.microsoft.com/office/powerpoint/2010/main" val="2269401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CD643-F57D-0344-91D8-0D6DB30EB811}"/>
              </a:ext>
            </a:extLst>
          </p:cNvPr>
          <p:cNvSpPr>
            <a:spLocks noGrp="1"/>
          </p:cNvSpPr>
          <p:nvPr>
            <p:ph type="title"/>
          </p:nvPr>
        </p:nvSpPr>
        <p:spPr/>
        <p:txBody>
          <a:bodyPr/>
          <a:lstStyle/>
          <a:p>
            <a:r>
              <a:rPr lang="en-US" dirty="0"/>
              <a:t>CBIR system</a:t>
            </a:r>
          </a:p>
        </p:txBody>
      </p:sp>
      <p:sp>
        <p:nvSpPr>
          <p:cNvPr id="3" name="Content Placeholder 2">
            <a:extLst>
              <a:ext uri="{FF2B5EF4-FFF2-40B4-BE49-F238E27FC236}">
                <a16:creationId xmlns:a16="http://schemas.microsoft.com/office/drawing/2014/main" id="{66CD2E77-7F54-974D-9DCD-EE6E46FA4E8C}"/>
              </a:ext>
            </a:extLst>
          </p:cNvPr>
          <p:cNvSpPr>
            <a:spLocks noGrp="1"/>
          </p:cNvSpPr>
          <p:nvPr>
            <p:ph sz="half" idx="1"/>
          </p:nvPr>
        </p:nvSpPr>
        <p:spPr/>
        <p:txBody>
          <a:bodyPr>
            <a:normAutofit fontScale="92500" lnSpcReduction="20000"/>
          </a:bodyPr>
          <a:lstStyle/>
          <a:p>
            <a:endParaRPr lang="en-US" dirty="0"/>
          </a:p>
          <a:p>
            <a:r>
              <a:rPr lang="en-US" b="1" dirty="0"/>
              <a:t>Defining the Image Descriptor</a:t>
            </a:r>
          </a:p>
          <a:p>
            <a:pPr marL="0" indent="0" algn="ctr">
              <a:buNone/>
            </a:pPr>
            <a:r>
              <a:rPr lang="en-US" dirty="0"/>
              <a:t>(color, shape, characterize texture ?)</a:t>
            </a:r>
          </a:p>
          <a:p>
            <a:r>
              <a:rPr lang="en-US" b="1" dirty="0"/>
              <a:t>Index the dataset</a:t>
            </a:r>
          </a:p>
          <a:p>
            <a:pPr marL="0" indent="0" algn="ctr">
              <a:buNone/>
            </a:pPr>
            <a:r>
              <a:rPr lang="en-US" dirty="0"/>
              <a:t>(extract features  and write to storage)</a:t>
            </a:r>
          </a:p>
        </p:txBody>
      </p:sp>
      <p:sp>
        <p:nvSpPr>
          <p:cNvPr id="4" name="Content Placeholder 3">
            <a:extLst>
              <a:ext uri="{FF2B5EF4-FFF2-40B4-BE49-F238E27FC236}">
                <a16:creationId xmlns:a16="http://schemas.microsoft.com/office/drawing/2014/main" id="{36CDA004-E11E-6D4C-B4C9-0B5480B981B6}"/>
              </a:ext>
            </a:extLst>
          </p:cNvPr>
          <p:cNvSpPr>
            <a:spLocks noGrp="1"/>
          </p:cNvSpPr>
          <p:nvPr>
            <p:ph sz="half" idx="2"/>
          </p:nvPr>
        </p:nvSpPr>
        <p:spPr/>
        <p:txBody>
          <a:bodyPr>
            <a:normAutofit fontScale="92500" lnSpcReduction="20000"/>
          </a:bodyPr>
          <a:lstStyle/>
          <a:p>
            <a:endParaRPr lang="en-US" dirty="0"/>
          </a:p>
          <a:p>
            <a:r>
              <a:rPr lang="en-US" b="1" dirty="0"/>
              <a:t>Define similarity metric</a:t>
            </a:r>
          </a:p>
          <a:p>
            <a:pPr marL="0" indent="0" algn="ctr">
              <a:buNone/>
            </a:pPr>
            <a:r>
              <a:rPr lang="en-US" dirty="0"/>
              <a:t>(Euclidean/cosine/chi-squared, etc.)</a:t>
            </a:r>
          </a:p>
          <a:p>
            <a:r>
              <a:rPr lang="en-US" b="1" dirty="0"/>
              <a:t>Search</a:t>
            </a:r>
          </a:p>
          <a:p>
            <a:pPr marL="0" indent="0" algn="ctr">
              <a:buNone/>
            </a:pPr>
            <a:r>
              <a:rPr lang="en-US" dirty="0"/>
              <a:t>(user submits query – return relevant images)</a:t>
            </a:r>
          </a:p>
        </p:txBody>
      </p:sp>
    </p:spTree>
    <p:extLst>
      <p:ext uri="{BB962C8B-B14F-4D97-AF65-F5344CB8AC3E}">
        <p14:creationId xmlns:p14="http://schemas.microsoft.com/office/powerpoint/2010/main" val="3532785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8D9C6-6E75-D547-95D6-62419CE24CF2}"/>
              </a:ext>
            </a:extLst>
          </p:cNvPr>
          <p:cNvSpPr>
            <a:spLocks noGrp="1"/>
          </p:cNvSpPr>
          <p:nvPr>
            <p:ph type="title"/>
          </p:nvPr>
        </p:nvSpPr>
        <p:spPr/>
        <p:txBody>
          <a:bodyPr/>
          <a:lstStyle/>
          <a:p>
            <a:r>
              <a:rPr lang="en-US" dirty="0"/>
              <a:t>Image Descriptor</a:t>
            </a:r>
          </a:p>
        </p:txBody>
      </p:sp>
      <p:sp>
        <p:nvSpPr>
          <p:cNvPr id="6" name="Content Placeholder 2">
            <a:extLst>
              <a:ext uri="{FF2B5EF4-FFF2-40B4-BE49-F238E27FC236}">
                <a16:creationId xmlns:a16="http://schemas.microsoft.com/office/drawing/2014/main" id="{9E7640B8-68AE-D44B-BC35-5004D4D93CBB}"/>
              </a:ext>
            </a:extLst>
          </p:cNvPr>
          <p:cNvSpPr>
            <a:spLocks noGrp="1"/>
          </p:cNvSpPr>
          <p:nvPr>
            <p:ph sz="half" idx="1"/>
          </p:nvPr>
        </p:nvSpPr>
        <p:spPr>
          <a:xfrm>
            <a:off x="838200" y="1929383"/>
            <a:ext cx="10515600" cy="4340787"/>
          </a:xfrm>
        </p:spPr>
        <p:txBody>
          <a:bodyPr>
            <a:normAutofit fontScale="77500" lnSpcReduction="20000"/>
          </a:bodyPr>
          <a:lstStyle/>
          <a:p>
            <a:endParaRPr lang="en-US" dirty="0"/>
          </a:p>
          <a:p>
            <a:r>
              <a:rPr lang="en-US" b="1" dirty="0"/>
              <a:t>3-D color histogram in HSV color space (Hue, Saturation, Value)</a:t>
            </a:r>
          </a:p>
          <a:p>
            <a:r>
              <a:rPr lang="en-US" b="1" dirty="0"/>
              <a:t>Histograms give a (rough) sense of the density of pixel intensities in an image</a:t>
            </a:r>
          </a:p>
          <a:p>
            <a:r>
              <a:rPr lang="en-US" b="1" dirty="0"/>
              <a:t>Estimate probability P of a pixel color C occurring in our image I</a:t>
            </a:r>
          </a:p>
          <a:p>
            <a:pPr marL="0" indent="0">
              <a:buNone/>
            </a:pPr>
            <a:endParaRPr lang="en-US" b="1" dirty="0"/>
          </a:p>
          <a:p>
            <a:pPr marL="0" indent="0">
              <a:buNone/>
            </a:pPr>
            <a:r>
              <a:rPr lang="en-US" sz="2400" b="1" dirty="0"/>
              <a:t>HSV color space with 8 bins for the Hue channel, 12 bins for the saturation channel, and 3 bins for the value channel, yielding a total feature vector of dimension 8 x 12 x 3 = 288.</a:t>
            </a:r>
          </a:p>
        </p:txBody>
      </p:sp>
      <p:pic>
        <p:nvPicPr>
          <p:cNvPr id="8" name="Picture 7">
            <a:extLst>
              <a:ext uri="{FF2B5EF4-FFF2-40B4-BE49-F238E27FC236}">
                <a16:creationId xmlns:a16="http://schemas.microsoft.com/office/drawing/2014/main" id="{8A3F6666-6637-CB47-90D8-4426780EBEF0}"/>
              </a:ext>
            </a:extLst>
          </p:cNvPr>
          <p:cNvPicPr>
            <a:picLocks noChangeAspect="1"/>
          </p:cNvPicPr>
          <p:nvPr/>
        </p:nvPicPr>
        <p:blipFill>
          <a:blip r:embed="rId2"/>
          <a:stretch>
            <a:fillRect/>
          </a:stretch>
        </p:blipFill>
        <p:spPr>
          <a:xfrm>
            <a:off x="8835345" y="2210935"/>
            <a:ext cx="2518455" cy="1888841"/>
          </a:xfrm>
          <a:prstGeom prst="rect">
            <a:avLst/>
          </a:prstGeom>
        </p:spPr>
      </p:pic>
    </p:spTree>
    <p:extLst>
      <p:ext uri="{BB962C8B-B14F-4D97-AF65-F5344CB8AC3E}">
        <p14:creationId xmlns:p14="http://schemas.microsoft.com/office/powerpoint/2010/main" val="27644886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EA9C6-8934-A240-95A7-79C9E0DF2016}"/>
              </a:ext>
            </a:extLst>
          </p:cNvPr>
          <p:cNvSpPr>
            <a:spLocks noGrp="1"/>
          </p:cNvSpPr>
          <p:nvPr>
            <p:ph type="title"/>
          </p:nvPr>
        </p:nvSpPr>
        <p:spPr/>
        <p:txBody>
          <a:bodyPr/>
          <a:lstStyle/>
          <a:p>
            <a:r>
              <a:rPr lang="en-US" dirty="0"/>
              <a:t>Divide Image into Segments</a:t>
            </a:r>
          </a:p>
        </p:txBody>
      </p:sp>
      <p:sp>
        <p:nvSpPr>
          <p:cNvPr id="3" name="Content Placeholder 2">
            <a:extLst>
              <a:ext uri="{FF2B5EF4-FFF2-40B4-BE49-F238E27FC236}">
                <a16:creationId xmlns:a16="http://schemas.microsoft.com/office/drawing/2014/main" id="{F24813FE-9B61-0442-8E89-D7F60221CCDF}"/>
              </a:ext>
            </a:extLst>
          </p:cNvPr>
          <p:cNvSpPr>
            <a:spLocks noGrp="1"/>
          </p:cNvSpPr>
          <p:nvPr>
            <p:ph sz="half" idx="1"/>
          </p:nvPr>
        </p:nvSpPr>
        <p:spPr>
          <a:xfrm>
            <a:off x="838199" y="1929384"/>
            <a:ext cx="10515599" cy="4251960"/>
          </a:xfrm>
        </p:spPr>
        <p:txBody>
          <a:bodyPr/>
          <a:lstStyle/>
          <a:p>
            <a:pPr marL="0" indent="0" algn="ctr">
              <a:buNone/>
            </a:pPr>
            <a:r>
              <a:rPr lang="en-US" sz="3600" b="1" dirty="0"/>
              <a:t>Where exactly in the image does the blue/brown occurs ?</a:t>
            </a:r>
          </a:p>
          <a:p>
            <a:r>
              <a:rPr lang="en-US" dirty="0"/>
              <a:t>Remedy - compute color histograms in regions of the image</a:t>
            </a:r>
          </a:p>
          <a:p>
            <a:r>
              <a:rPr lang="en-US" dirty="0"/>
              <a:t>For our image descriptor, we are going to divide our image into five different regions</a:t>
            </a:r>
          </a:p>
        </p:txBody>
      </p:sp>
      <p:pic>
        <p:nvPicPr>
          <p:cNvPr id="5" name="Picture 4">
            <a:extLst>
              <a:ext uri="{FF2B5EF4-FFF2-40B4-BE49-F238E27FC236}">
                <a16:creationId xmlns:a16="http://schemas.microsoft.com/office/drawing/2014/main" id="{62828A93-E611-2243-A4FB-413C9A06E4D5}"/>
              </a:ext>
            </a:extLst>
          </p:cNvPr>
          <p:cNvPicPr>
            <a:picLocks noChangeAspect="1"/>
          </p:cNvPicPr>
          <p:nvPr/>
        </p:nvPicPr>
        <p:blipFill>
          <a:blip r:embed="rId2"/>
          <a:stretch>
            <a:fillRect/>
          </a:stretch>
        </p:blipFill>
        <p:spPr>
          <a:xfrm>
            <a:off x="1273628" y="4055364"/>
            <a:ext cx="3352798" cy="2521096"/>
          </a:xfrm>
          <a:prstGeom prst="rect">
            <a:avLst/>
          </a:prstGeom>
        </p:spPr>
      </p:pic>
      <p:sp>
        <p:nvSpPr>
          <p:cNvPr id="6" name="TextBox 5">
            <a:extLst>
              <a:ext uri="{FF2B5EF4-FFF2-40B4-BE49-F238E27FC236}">
                <a16:creationId xmlns:a16="http://schemas.microsoft.com/office/drawing/2014/main" id="{4403E602-1BC2-3049-8222-DE7497791DAB}"/>
              </a:ext>
            </a:extLst>
          </p:cNvPr>
          <p:cNvSpPr txBox="1"/>
          <p:nvPr/>
        </p:nvSpPr>
        <p:spPr>
          <a:xfrm>
            <a:off x="5772795" y="4055364"/>
            <a:ext cx="6063344" cy="2062103"/>
          </a:xfrm>
          <a:prstGeom prst="rect">
            <a:avLst/>
          </a:prstGeom>
          <a:noFill/>
        </p:spPr>
        <p:txBody>
          <a:bodyPr wrap="square" rtlCol="0">
            <a:spAutoFit/>
          </a:bodyPr>
          <a:lstStyle/>
          <a:p>
            <a:r>
              <a:rPr lang="en-US" sz="3200" dirty="0"/>
              <a:t>The most efficient way of representing each of these segments is to use a </a:t>
            </a:r>
            <a:r>
              <a:rPr lang="en-US" sz="3200" b="1" i="1" dirty="0"/>
              <a:t>mask</a:t>
            </a:r>
            <a:r>
              <a:rPr lang="en-US" sz="3200" b="1" dirty="0"/>
              <a:t>.</a:t>
            </a:r>
          </a:p>
          <a:p>
            <a:r>
              <a:rPr lang="en-US" sz="3200" dirty="0"/>
              <a:t>Only pixels in the masked region of the image is used in the histogram calculation.</a:t>
            </a:r>
          </a:p>
        </p:txBody>
      </p:sp>
    </p:spTree>
    <p:extLst>
      <p:ext uri="{BB962C8B-B14F-4D97-AF65-F5344CB8AC3E}">
        <p14:creationId xmlns:p14="http://schemas.microsoft.com/office/powerpoint/2010/main" val="2012216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6552CC-8C3D-A94C-8F12-DEBF33845981}"/>
              </a:ext>
            </a:extLst>
          </p:cNvPr>
          <p:cNvSpPr>
            <a:spLocks noGrp="1"/>
          </p:cNvSpPr>
          <p:nvPr>
            <p:ph type="title"/>
          </p:nvPr>
        </p:nvSpPr>
        <p:spPr/>
        <p:txBody>
          <a:bodyPr/>
          <a:lstStyle/>
          <a:p>
            <a:r>
              <a:rPr lang="en-US" dirty="0"/>
              <a:t>Feature Extraction</a:t>
            </a:r>
          </a:p>
        </p:txBody>
      </p:sp>
      <p:sp>
        <p:nvSpPr>
          <p:cNvPr id="5" name="Can 4">
            <a:extLst>
              <a:ext uri="{FF2B5EF4-FFF2-40B4-BE49-F238E27FC236}">
                <a16:creationId xmlns:a16="http://schemas.microsoft.com/office/drawing/2014/main" id="{5036EA1D-D738-7646-AF14-82F6F943B0A0}"/>
              </a:ext>
            </a:extLst>
          </p:cNvPr>
          <p:cNvSpPr/>
          <p:nvPr/>
        </p:nvSpPr>
        <p:spPr>
          <a:xfrm>
            <a:off x="1019331" y="2993571"/>
            <a:ext cx="1695137" cy="2186793"/>
          </a:xfrm>
          <a:prstGeom prst="can">
            <a:avLst/>
          </a:prstGeom>
          <a:solidFill>
            <a:schemeClr val="accent1"/>
          </a:solidFill>
        </p:spPr>
        <p:style>
          <a:lnRef idx="1">
            <a:schemeClr val="accent2"/>
          </a:lnRef>
          <a:fillRef idx="3">
            <a:schemeClr val="accent2"/>
          </a:fillRef>
          <a:effectRef idx="2">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2000" dirty="0">
                <a:effectLst/>
                <a:latin typeface="Apple Braille" pitchFamily="2" charset="0"/>
                <a:ea typeface="Calibri" panose="020F0502020204030204" pitchFamily="34" charset="0"/>
                <a:cs typeface="Times New Roman" panose="02020603050405020304" pitchFamily="18" charset="0"/>
              </a:rPr>
              <a:t>Dataset of Images</a:t>
            </a:r>
          </a:p>
        </p:txBody>
      </p:sp>
      <p:sp>
        <p:nvSpPr>
          <p:cNvPr id="6" name="Can 5">
            <a:extLst>
              <a:ext uri="{FF2B5EF4-FFF2-40B4-BE49-F238E27FC236}">
                <a16:creationId xmlns:a16="http://schemas.microsoft.com/office/drawing/2014/main" id="{F1DA1A30-FBA2-0143-A412-29D66624BD48}"/>
              </a:ext>
            </a:extLst>
          </p:cNvPr>
          <p:cNvSpPr/>
          <p:nvPr/>
        </p:nvSpPr>
        <p:spPr>
          <a:xfrm>
            <a:off x="9477532" y="3069772"/>
            <a:ext cx="1695137" cy="2186793"/>
          </a:xfrm>
          <a:prstGeom prst="can">
            <a:avLst/>
          </a:prstGeom>
          <a:solidFill>
            <a:schemeClr val="accent1"/>
          </a:solidFill>
        </p:spPr>
        <p:style>
          <a:lnRef idx="1">
            <a:schemeClr val="accent2"/>
          </a:lnRef>
          <a:fillRef idx="3">
            <a:schemeClr val="accent2"/>
          </a:fillRef>
          <a:effectRef idx="2">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2000" dirty="0">
                <a:latin typeface="Apple Braille" pitchFamily="2" charset="0"/>
                <a:ea typeface="Calibri" panose="020F0502020204030204" pitchFamily="34" charset="0"/>
                <a:cs typeface="Times New Roman" panose="02020603050405020304" pitchFamily="18" charset="0"/>
              </a:rPr>
              <a:t>Store Features</a:t>
            </a:r>
            <a:endParaRPr lang="en-US" sz="2000" dirty="0">
              <a:effectLst/>
              <a:latin typeface="Apple Braille" pitchFamily="2" charset="0"/>
              <a:ea typeface="Calibri" panose="020F0502020204030204" pitchFamily="34" charset="0"/>
              <a:cs typeface="Times New Roman" panose="02020603050405020304" pitchFamily="18" charset="0"/>
            </a:endParaRPr>
          </a:p>
        </p:txBody>
      </p:sp>
      <p:sp>
        <p:nvSpPr>
          <p:cNvPr id="8" name="Rectangle 7">
            <a:extLst>
              <a:ext uri="{FF2B5EF4-FFF2-40B4-BE49-F238E27FC236}">
                <a16:creationId xmlns:a16="http://schemas.microsoft.com/office/drawing/2014/main" id="{BA14966C-9944-ED43-873F-5296EBFE9A72}"/>
              </a:ext>
            </a:extLst>
          </p:cNvPr>
          <p:cNvSpPr/>
          <p:nvPr/>
        </p:nvSpPr>
        <p:spPr>
          <a:xfrm>
            <a:off x="4824671" y="3155696"/>
            <a:ext cx="2542658" cy="2014943"/>
          </a:xfrm>
          <a:prstGeom prst="rect">
            <a:avLst/>
          </a:prstGeom>
          <a:solidFill>
            <a:srgbClr val="6BB070"/>
          </a:solidFill>
        </p:spPr>
        <p:style>
          <a:lnRef idx="1">
            <a:schemeClr val="accent4"/>
          </a:lnRef>
          <a:fillRef idx="2">
            <a:schemeClr val="accent4"/>
          </a:fillRef>
          <a:effectRef idx="1">
            <a:schemeClr val="accent4"/>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2400" dirty="0">
                <a:effectLst/>
                <a:latin typeface="Apple Braille" pitchFamily="2" charset="0"/>
                <a:ea typeface="Calibri" panose="020F0502020204030204" pitchFamily="34" charset="0"/>
                <a:cs typeface="Times New Roman" panose="02020603050405020304" pitchFamily="18" charset="0"/>
              </a:rPr>
              <a:t>Extract features from each image</a:t>
            </a:r>
          </a:p>
        </p:txBody>
      </p:sp>
      <p:cxnSp>
        <p:nvCxnSpPr>
          <p:cNvPr id="11" name="Straight Arrow Connector 10">
            <a:extLst>
              <a:ext uri="{FF2B5EF4-FFF2-40B4-BE49-F238E27FC236}">
                <a16:creationId xmlns:a16="http://schemas.microsoft.com/office/drawing/2014/main" id="{8C2F2BDA-7E0E-D04B-AFA4-856A6623C627}"/>
              </a:ext>
            </a:extLst>
          </p:cNvPr>
          <p:cNvCxnSpPr>
            <a:cxnSpLocks/>
          </p:cNvCxnSpPr>
          <p:nvPr/>
        </p:nvCxnSpPr>
        <p:spPr>
          <a:xfrm>
            <a:off x="2714468" y="4237116"/>
            <a:ext cx="2110203" cy="0"/>
          </a:xfrm>
          <a:prstGeom prst="straightConnector1">
            <a:avLst/>
          </a:prstGeom>
          <a:solidFill>
            <a:srgbClr val="FFF685"/>
          </a:solidFill>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B50F326-D7A8-5B45-89F6-99B003522242}"/>
              </a:ext>
            </a:extLst>
          </p:cNvPr>
          <p:cNvCxnSpPr>
            <a:cxnSpLocks/>
          </p:cNvCxnSpPr>
          <p:nvPr/>
        </p:nvCxnSpPr>
        <p:spPr>
          <a:xfrm>
            <a:off x="7367329" y="4250575"/>
            <a:ext cx="2110203" cy="0"/>
          </a:xfrm>
          <a:prstGeom prst="straightConnector1">
            <a:avLst/>
          </a:prstGeom>
          <a:solidFill>
            <a:srgbClr val="FFF685"/>
          </a:solidFill>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72491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CED3E-6C87-5842-9E76-8676E69DEFD3}"/>
              </a:ext>
            </a:extLst>
          </p:cNvPr>
          <p:cNvSpPr>
            <a:spLocks noGrp="1"/>
          </p:cNvSpPr>
          <p:nvPr>
            <p:ph type="title"/>
          </p:nvPr>
        </p:nvSpPr>
        <p:spPr/>
        <p:txBody>
          <a:bodyPr/>
          <a:lstStyle/>
          <a:p>
            <a:r>
              <a:rPr lang="en-US" dirty="0"/>
              <a:t>Performing search on CBIR</a:t>
            </a:r>
          </a:p>
        </p:txBody>
      </p:sp>
      <p:grpSp>
        <p:nvGrpSpPr>
          <p:cNvPr id="4" name="Group 3">
            <a:extLst>
              <a:ext uri="{FF2B5EF4-FFF2-40B4-BE49-F238E27FC236}">
                <a16:creationId xmlns:a16="http://schemas.microsoft.com/office/drawing/2014/main" id="{5F2F2334-B5CF-AC49-B7D1-3DC990B0A011}"/>
              </a:ext>
            </a:extLst>
          </p:cNvPr>
          <p:cNvGrpSpPr/>
          <p:nvPr/>
        </p:nvGrpSpPr>
        <p:grpSpPr>
          <a:xfrm>
            <a:off x="838200" y="2057400"/>
            <a:ext cx="10940142" cy="4435475"/>
            <a:chOff x="0" y="0"/>
            <a:chExt cx="5901011" cy="2286001"/>
          </a:xfrm>
          <a:solidFill>
            <a:srgbClr val="FFF685"/>
          </a:solidFill>
        </p:grpSpPr>
        <p:sp>
          <p:nvSpPr>
            <p:cNvPr id="5" name="Can 4">
              <a:extLst>
                <a:ext uri="{FF2B5EF4-FFF2-40B4-BE49-F238E27FC236}">
                  <a16:creationId xmlns:a16="http://schemas.microsoft.com/office/drawing/2014/main" id="{7507FC77-2362-2843-B0D7-71185580D25E}"/>
                </a:ext>
              </a:extLst>
            </p:cNvPr>
            <p:cNvSpPr/>
            <p:nvPr/>
          </p:nvSpPr>
          <p:spPr>
            <a:xfrm>
              <a:off x="4986670" y="0"/>
              <a:ext cx="914341" cy="1127052"/>
            </a:xfrm>
            <a:prstGeom prst="can">
              <a:avLst/>
            </a:prstGeom>
            <a:solidFill>
              <a:schemeClr val="accent1"/>
            </a:solidFill>
          </p:spPr>
          <p:style>
            <a:lnRef idx="1">
              <a:schemeClr val="accent2"/>
            </a:lnRef>
            <a:fillRef idx="3">
              <a:schemeClr val="accent2"/>
            </a:fillRef>
            <a:effectRef idx="2">
              <a:schemeClr val="accent2"/>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2000" dirty="0">
                  <a:effectLst/>
                  <a:latin typeface="Apple Braille" pitchFamily="2" charset="0"/>
                  <a:ea typeface="Calibri" panose="020F0502020204030204" pitchFamily="34" charset="0"/>
                  <a:cs typeface="Times New Roman" panose="02020603050405020304" pitchFamily="18" charset="0"/>
                </a:rPr>
                <a:t>Database of features</a:t>
              </a:r>
            </a:p>
          </p:txBody>
        </p:sp>
        <p:sp>
          <p:nvSpPr>
            <p:cNvPr id="6" name="Rectangle 5">
              <a:extLst>
                <a:ext uri="{FF2B5EF4-FFF2-40B4-BE49-F238E27FC236}">
                  <a16:creationId xmlns:a16="http://schemas.microsoft.com/office/drawing/2014/main" id="{28E1DDF1-E063-A84B-9F7A-9F189BEF85AA}"/>
                </a:ext>
              </a:extLst>
            </p:cNvPr>
            <p:cNvSpPr/>
            <p:nvPr/>
          </p:nvSpPr>
          <p:spPr>
            <a:xfrm>
              <a:off x="0" y="88008"/>
              <a:ext cx="999461" cy="1038480"/>
            </a:xfrm>
            <a:prstGeom prst="rect">
              <a:avLst/>
            </a:prstGeom>
            <a:solidFill>
              <a:srgbClr val="FFF685"/>
            </a:solidFill>
          </p:spPr>
          <p:style>
            <a:lnRef idx="1">
              <a:schemeClr val="accent5"/>
            </a:lnRef>
            <a:fillRef idx="2">
              <a:schemeClr val="accent5"/>
            </a:fillRef>
            <a:effectRef idx="1">
              <a:schemeClr val="accent5"/>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2400" dirty="0">
                  <a:effectLst/>
                  <a:latin typeface="Apple Braille" pitchFamily="2" charset="0"/>
                  <a:ea typeface="Calibri" panose="020F0502020204030204" pitchFamily="34" charset="0"/>
                  <a:cs typeface="Times New Roman" panose="02020603050405020304" pitchFamily="18" charset="0"/>
                </a:rPr>
                <a:t>User submits Query Image</a:t>
              </a:r>
            </a:p>
          </p:txBody>
        </p:sp>
        <p:sp>
          <p:nvSpPr>
            <p:cNvPr id="7" name="Rectangle 6">
              <a:extLst>
                <a:ext uri="{FF2B5EF4-FFF2-40B4-BE49-F238E27FC236}">
                  <a16:creationId xmlns:a16="http://schemas.microsoft.com/office/drawing/2014/main" id="{1C66E994-64E2-FC46-951D-706D937BF451}"/>
                </a:ext>
              </a:extLst>
            </p:cNvPr>
            <p:cNvSpPr/>
            <p:nvPr/>
          </p:nvSpPr>
          <p:spPr>
            <a:xfrm>
              <a:off x="637954" y="1721619"/>
              <a:ext cx="1265171" cy="564382"/>
            </a:xfrm>
            <a:prstGeom prst="rect">
              <a:avLst/>
            </a:prstGeom>
            <a:solidFill>
              <a:srgbClr val="FFF685"/>
            </a:solidFill>
          </p:spPr>
          <p:style>
            <a:lnRef idx="1">
              <a:schemeClr val="accent5"/>
            </a:lnRef>
            <a:fillRef idx="2">
              <a:schemeClr val="accent5"/>
            </a:fillRef>
            <a:effectRef idx="1">
              <a:schemeClr val="accent5"/>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2400" dirty="0">
                  <a:effectLst/>
                  <a:latin typeface="Apple Braille" pitchFamily="2" charset="0"/>
                  <a:ea typeface="Calibri" panose="020F0502020204030204" pitchFamily="34" charset="0"/>
                  <a:cs typeface="Times New Roman" panose="02020603050405020304" pitchFamily="18" charset="0"/>
                </a:rPr>
                <a:t>Display results to user</a:t>
              </a:r>
            </a:p>
          </p:txBody>
        </p:sp>
        <p:sp>
          <p:nvSpPr>
            <p:cNvPr id="8" name="Rectangle 7">
              <a:extLst>
                <a:ext uri="{FF2B5EF4-FFF2-40B4-BE49-F238E27FC236}">
                  <a16:creationId xmlns:a16="http://schemas.microsoft.com/office/drawing/2014/main" id="{A2A23A18-A010-BD40-8D0F-AB0457E32DCD}"/>
                </a:ext>
              </a:extLst>
            </p:cNvPr>
            <p:cNvSpPr/>
            <p:nvPr/>
          </p:nvSpPr>
          <p:spPr>
            <a:xfrm>
              <a:off x="3115340" y="88008"/>
              <a:ext cx="1371486" cy="1038482"/>
            </a:xfrm>
            <a:prstGeom prst="rect">
              <a:avLst/>
            </a:prstGeom>
            <a:solidFill>
              <a:srgbClr val="6BB070"/>
            </a:solidFill>
          </p:spPr>
          <p:style>
            <a:lnRef idx="1">
              <a:schemeClr val="accent4"/>
            </a:lnRef>
            <a:fillRef idx="2">
              <a:schemeClr val="accent4"/>
            </a:fillRef>
            <a:effectRef idx="1">
              <a:schemeClr val="accent4"/>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2400" dirty="0">
                  <a:effectLst/>
                  <a:latin typeface="Apple Braille" pitchFamily="2" charset="0"/>
                  <a:ea typeface="Calibri" panose="020F0502020204030204" pitchFamily="34" charset="0"/>
                  <a:cs typeface="Times New Roman" panose="02020603050405020304" pitchFamily="18" charset="0"/>
                </a:rPr>
                <a:t>Compare Query features to Image features in Database</a:t>
              </a:r>
            </a:p>
          </p:txBody>
        </p:sp>
        <p:sp>
          <p:nvSpPr>
            <p:cNvPr id="9" name="Rectangle 8">
              <a:extLst>
                <a:ext uri="{FF2B5EF4-FFF2-40B4-BE49-F238E27FC236}">
                  <a16:creationId xmlns:a16="http://schemas.microsoft.com/office/drawing/2014/main" id="{64B10221-577F-D944-BC70-496A6D160F59}"/>
                </a:ext>
              </a:extLst>
            </p:cNvPr>
            <p:cNvSpPr/>
            <p:nvPr/>
          </p:nvSpPr>
          <p:spPr>
            <a:xfrm>
              <a:off x="3221664" y="1721618"/>
              <a:ext cx="1265162" cy="564383"/>
            </a:xfrm>
            <a:prstGeom prst="rect">
              <a:avLst/>
            </a:prstGeom>
            <a:solidFill>
              <a:srgbClr val="6BB070"/>
            </a:solidFill>
          </p:spPr>
          <p:style>
            <a:lnRef idx="1">
              <a:schemeClr val="accent4"/>
            </a:lnRef>
            <a:fillRef idx="2">
              <a:schemeClr val="accent4"/>
            </a:fillRef>
            <a:effectRef idx="1">
              <a:schemeClr val="accent4"/>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spcBef>
                  <a:spcPts val="0"/>
                </a:spcBef>
                <a:spcAft>
                  <a:spcPts val="0"/>
                </a:spcAft>
              </a:pPr>
              <a:r>
                <a:rPr lang="en-US" sz="2400" dirty="0">
                  <a:effectLst/>
                  <a:latin typeface="Apple Braille" pitchFamily="2" charset="0"/>
                  <a:ea typeface="Calibri" panose="020F0502020204030204" pitchFamily="34" charset="0"/>
                  <a:cs typeface="Times New Roman" panose="02020603050405020304" pitchFamily="18" charset="0"/>
                </a:rPr>
                <a:t>Sort results by relevancy</a:t>
              </a:r>
            </a:p>
          </p:txBody>
        </p:sp>
        <p:sp>
          <p:nvSpPr>
            <p:cNvPr id="10" name="Rectangle 9">
              <a:extLst>
                <a:ext uri="{FF2B5EF4-FFF2-40B4-BE49-F238E27FC236}">
                  <a16:creationId xmlns:a16="http://schemas.microsoft.com/office/drawing/2014/main" id="{57651A65-8CC0-194F-9E59-8EC713BA2E28}"/>
                </a:ext>
              </a:extLst>
            </p:cNvPr>
            <p:cNvSpPr/>
            <p:nvPr/>
          </p:nvSpPr>
          <p:spPr>
            <a:xfrm>
              <a:off x="1477926" y="88009"/>
              <a:ext cx="998855" cy="1038480"/>
            </a:xfrm>
            <a:prstGeom prst="rect">
              <a:avLst/>
            </a:prstGeom>
            <a:solidFill>
              <a:srgbClr val="6BB070"/>
            </a:solidFill>
          </p:spPr>
          <p:style>
            <a:lnRef idx="1">
              <a:schemeClr val="accent4"/>
            </a:lnRef>
            <a:fillRef idx="2">
              <a:schemeClr val="accent4"/>
            </a:fillRef>
            <a:effectRef idx="1">
              <a:schemeClr val="accent4"/>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2400" dirty="0">
                  <a:latin typeface="Apple Braille" pitchFamily="2" charset="0"/>
                  <a:cs typeface="Times New Roman" panose="02020603050405020304" pitchFamily="18" charset="0"/>
                </a:rPr>
                <a:t>Extract Features from Query Image</a:t>
              </a:r>
            </a:p>
          </p:txBody>
        </p:sp>
        <p:cxnSp>
          <p:nvCxnSpPr>
            <p:cNvPr id="11" name="Straight Arrow Connector 10">
              <a:extLst>
                <a:ext uri="{FF2B5EF4-FFF2-40B4-BE49-F238E27FC236}">
                  <a16:creationId xmlns:a16="http://schemas.microsoft.com/office/drawing/2014/main" id="{92A57EB0-07A2-FC4E-A3B8-E21941C345FE}"/>
                </a:ext>
              </a:extLst>
            </p:cNvPr>
            <p:cNvCxnSpPr/>
            <p:nvPr/>
          </p:nvCxnSpPr>
          <p:spPr>
            <a:xfrm>
              <a:off x="999461" y="595121"/>
              <a:ext cx="479071" cy="0"/>
            </a:xfrm>
            <a:prstGeom prst="straightConnector1">
              <a:avLst/>
            </a:prstGeom>
            <a:grpFill/>
            <a:ln w="57150">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834EFF70-2AE5-4E4F-AA6B-7B396A8A3C79}"/>
                </a:ext>
              </a:extLst>
            </p:cNvPr>
            <p:cNvCxnSpPr>
              <a:cxnSpLocks/>
            </p:cNvCxnSpPr>
            <p:nvPr/>
          </p:nvCxnSpPr>
          <p:spPr>
            <a:xfrm flipH="1">
              <a:off x="4486826" y="595128"/>
              <a:ext cx="504673" cy="0"/>
            </a:xfrm>
            <a:prstGeom prst="straightConnector1">
              <a:avLst/>
            </a:prstGeom>
            <a:grpFill/>
            <a:ln w="57150">
              <a:solidFill>
                <a:schemeClr val="accent1"/>
              </a:solidFill>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AFCD94B3-6460-A545-8F40-92ECFC77739F}"/>
                </a:ext>
              </a:extLst>
            </p:cNvPr>
            <p:cNvCxnSpPr/>
            <p:nvPr/>
          </p:nvCxnSpPr>
          <p:spPr>
            <a:xfrm>
              <a:off x="2477386" y="595128"/>
              <a:ext cx="638559" cy="0"/>
            </a:xfrm>
            <a:prstGeom prst="straightConnector1">
              <a:avLst/>
            </a:prstGeom>
            <a:grpFill/>
            <a:ln w="5715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6F4FEF47-F604-0542-9229-92430245403C}"/>
                </a:ext>
              </a:extLst>
            </p:cNvPr>
            <p:cNvCxnSpPr/>
            <p:nvPr/>
          </p:nvCxnSpPr>
          <p:spPr>
            <a:xfrm>
              <a:off x="3843334" y="1126490"/>
              <a:ext cx="0" cy="595985"/>
            </a:xfrm>
            <a:prstGeom prst="straightConnector1">
              <a:avLst/>
            </a:prstGeom>
            <a:grpFill/>
            <a:ln w="57150">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7E50113A-B33D-A048-8115-3EA18ABE1C6A}"/>
                </a:ext>
              </a:extLst>
            </p:cNvPr>
            <p:cNvCxnSpPr/>
            <p:nvPr/>
          </p:nvCxnSpPr>
          <p:spPr>
            <a:xfrm flipH="1">
              <a:off x="1907363" y="1998626"/>
              <a:ext cx="1318791" cy="0"/>
            </a:xfrm>
            <a:prstGeom prst="straightConnector1">
              <a:avLst/>
            </a:prstGeom>
            <a:grpFill/>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717406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554C-ACAC-0F40-8617-FC8DAAEF1774}"/>
              </a:ext>
            </a:extLst>
          </p:cNvPr>
          <p:cNvSpPr>
            <a:spLocks noGrp="1"/>
          </p:cNvSpPr>
          <p:nvPr>
            <p:ph type="title"/>
          </p:nvPr>
        </p:nvSpPr>
        <p:spPr/>
        <p:txBody>
          <a:bodyPr/>
          <a:lstStyle/>
          <a:p>
            <a:r>
              <a:rPr lang="en-US" dirty="0"/>
              <a:t>CBIR in Action</a:t>
            </a:r>
          </a:p>
        </p:txBody>
      </p:sp>
      <p:pic>
        <p:nvPicPr>
          <p:cNvPr id="4" name="Picture 3">
            <a:extLst>
              <a:ext uri="{FF2B5EF4-FFF2-40B4-BE49-F238E27FC236}">
                <a16:creationId xmlns:a16="http://schemas.microsoft.com/office/drawing/2014/main" id="{A5F46631-9AF1-524D-9FCE-B44E3A13E7D7}"/>
              </a:ext>
            </a:extLst>
          </p:cNvPr>
          <p:cNvPicPr>
            <a:picLocks noChangeAspect="1"/>
          </p:cNvPicPr>
          <p:nvPr/>
        </p:nvPicPr>
        <p:blipFill>
          <a:blip r:embed="rId2"/>
          <a:stretch>
            <a:fillRect/>
          </a:stretch>
        </p:blipFill>
        <p:spPr>
          <a:xfrm>
            <a:off x="358322" y="6107793"/>
            <a:ext cx="3800022" cy="197139"/>
          </a:xfrm>
          <a:prstGeom prst="rect">
            <a:avLst/>
          </a:prstGeom>
        </p:spPr>
      </p:pic>
      <p:pic>
        <p:nvPicPr>
          <p:cNvPr id="6" name="Picture 5" descr="A large ship in a body of water&#10;&#10;Description automatically generated">
            <a:extLst>
              <a:ext uri="{FF2B5EF4-FFF2-40B4-BE49-F238E27FC236}">
                <a16:creationId xmlns:a16="http://schemas.microsoft.com/office/drawing/2014/main" id="{2BFE9174-34C3-EE42-8D8D-52AE6E2B0CC7}"/>
              </a:ext>
            </a:extLst>
          </p:cNvPr>
          <p:cNvPicPr>
            <a:picLocks noChangeAspect="1"/>
          </p:cNvPicPr>
          <p:nvPr/>
        </p:nvPicPr>
        <p:blipFill>
          <a:blip r:embed="rId3"/>
          <a:stretch>
            <a:fillRect/>
          </a:stretch>
        </p:blipFill>
        <p:spPr>
          <a:xfrm>
            <a:off x="342446" y="2110844"/>
            <a:ext cx="2934154" cy="3938356"/>
          </a:xfrm>
          <a:prstGeom prst="rect">
            <a:avLst/>
          </a:prstGeom>
        </p:spPr>
      </p:pic>
      <p:pic>
        <p:nvPicPr>
          <p:cNvPr id="8" name="Picture 7" descr="A large ship in a body of water&#10;&#10;Description automatically generated">
            <a:extLst>
              <a:ext uri="{FF2B5EF4-FFF2-40B4-BE49-F238E27FC236}">
                <a16:creationId xmlns:a16="http://schemas.microsoft.com/office/drawing/2014/main" id="{C68A7968-9D8E-094C-B809-9470A588E64E}"/>
              </a:ext>
            </a:extLst>
          </p:cNvPr>
          <p:cNvPicPr>
            <a:picLocks noChangeAspect="1"/>
          </p:cNvPicPr>
          <p:nvPr/>
        </p:nvPicPr>
        <p:blipFill>
          <a:blip r:embed="rId4"/>
          <a:stretch>
            <a:fillRect/>
          </a:stretch>
        </p:blipFill>
        <p:spPr>
          <a:xfrm>
            <a:off x="4554439" y="2440669"/>
            <a:ext cx="3420298" cy="2568713"/>
          </a:xfrm>
          <a:prstGeom prst="rect">
            <a:avLst/>
          </a:prstGeom>
        </p:spPr>
      </p:pic>
      <p:pic>
        <p:nvPicPr>
          <p:cNvPr id="10" name="Picture 9" descr="A boat is docked next to a body of water&#10;&#10;Description automatically generated">
            <a:extLst>
              <a:ext uri="{FF2B5EF4-FFF2-40B4-BE49-F238E27FC236}">
                <a16:creationId xmlns:a16="http://schemas.microsoft.com/office/drawing/2014/main" id="{6D51FD7A-A802-4D4D-9DEE-A130F765C7A6}"/>
              </a:ext>
            </a:extLst>
          </p:cNvPr>
          <p:cNvPicPr>
            <a:picLocks noChangeAspect="1"/>
          </p:cNvPicPr>
          <p:nvPr/>
        </p:nvPicPr>
        <p:blipFill>
          <a:blip r:embed="rId5"/>
          <a:stretch>
            <a:fillRect/>
          </a:stretch>
        </p:blipFill>
        <p:spPr>
          <a:xfrm>
            <a:off x="6848299" y="1781705"/>
            <a:ext cx="2748800" cy="2064405"/>
          </a:xfrm>
          <a:prstGeom prst="rect">
            <a:avLst/>
          </a:prstGeom>
        </p:spPr>
      </p:pic>
      <p:pic>
        <p:nvPicPr>
          <p:cNvPr id="12" name="Picture 11" descr="A boat is docked next to a body of water&#10;&#10;Description automatically generated">
            <a:extLst>
              <a:ext uri="{FF2B5EF4-FFF2-40B4-BE49-F238E27FC236}">
                <a16:creationId xmlns:a16="http://schemas.microsoft.com/office/drawing/2014/main" id="{4521BE23-C26D-624B-825B-A387D37FCA85}"/>
              </a:ext>
            </a:extLst>
          </p:cNvPr>
          <p:cNvPicPr>
            <a:picLocks noChangeAspect="1"/>
          </p:cNvPicPr>
          <p:nvPr/>
        </p:nvPicPr>
        <p:blipFill>
          <a:blip r:embed="rId6"/>
          <a:stretch>
            <a:fillRect/>
          </a:stretch>
        </p:blipFill>
        <p:spPr>
          <a:xfrm>
            <a:off x="5748251" y="4596091"/>
            <a:ext cx="2525609" cy="1896784"/>
          </a:xfrm>
          <a:prstGeom prst="rect">
            <a:avLst/>
          </a:prstGeom>
        </p:spPr>
      </p:pic>
      <p:pic>
        <p:nvPicPr>
          <p:cNvPr id="14" name="Picture 13" descr="A large ship in a body of water&#10;&#10;Description automatically generated">
            <a:extLst>
              <a:ext uri="{FF2B5EF4-FFF2-40B4-BE49-F238E27FC236}">
                <a16:creationId xmlns:a16="http://schemas.microsoft.com/office/drawing/2014/main" id="{7489740C-DC1A-3E43-91FC-54F1A8344FAD}"/>
              </a:ext>
            </a:extLst>
          </p:cNvPr>
          <p:cNvPicPr>
            <a:picLocks noChangeAspect="1"/>
          </p:cNvPicPr>
          <p:nvPr/>
        </p:nvPicPr>
        <p:blipFill>
          <a:blip r:embed="rId7"/>
          <a:stretch>
            <a:fillRect/>
          </a:stretch>
        </p:blipFill>
        <p:spPr>
          <a:xfrm>
            <a:off x="7918281" y="3525889"/>
            <a:ext cx="3950607" cy="2966986"/>
          </a:xfrm>
          <a:prstGeom prst="rect">
            <a:avLst/>
          </a:prstGeom>
        </p:spPr>
      </p:pic>
      <p:pic>
        <p:nvPicPr>
          <p:cNvPr id="16" name="Picture 15" descr="A large ship in a body of water&#10;&#10;Description automatically generated">
            <a:extLst>
              <a:ext uri="{FF2B5EF4-FFF2-40B4-BE49-F238E27FC236}">
                <a16:creationId xmlns:a16="http://schemas.microsoft.com/office/drawing/2014/main" id="{E3F5C7BF-43FA-174B-9C51-48F3C20378C2}"/>
              </a:ext>
            </a:extLst>
          </p:cNvPr>
          <p:cNvPicPr>
            <a:picLocks noChangeAspect="1"/>
          </p:cNvPicPr>
          <p:nvPr/>
        </p:nvPicPr>
        <p:blipFill>
          <a:blip r:embed="rId8"/>
          <a:stretch>
            <a:fillRect/>
          </a:stretch>
        </p:blipFill>
        <p:spPr>
          <a:xfrm>
            <a:off x="9196119" y="2101026"/>
            <a:ext cx="2525609" cy="1896784"/>
          </a:xfrm>
          <a:prstGeom prst="rect">
            <a:avLst/>
          </a:prstGeom>
        </p:spPr>
      </p:pic>
    </p:spTree>
    <p:extLst>
      <p:ext uri="{BB962C8B-B14F-4D97-AF65-F5344CB8AC3E}">
        <p14:creationId xmlns:p14="http://schemas.microsoft.com/office/powerpoint/2010/main" val="109480557"/>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Sketchy_SerifHand">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142</TotalTime>
  <Words>504</Words>
  <Application>Microsoft Macintosh PowerPoint</Application>
  <PresentationFormat>Widescreen</PresentationFormat>
  <Paragraphs>67</Paragraphs>
  <Slides>15</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Apple Braille</vt:lpstr>
      <vt:lpstr>Arial</vt:lpstr>
      <vt:lpstr>Arial Rounded MT Bold</vt:lpstr>
      <vt:lpstr>Modern Love</vt:lpstr>
      <vt:lpstr>The Hand</vt:lpstr>
      <vt:lpstr>SketchyVTI</vt:lpstr>
      <vt:lpstr>CBIR - Content Based Image Retrieval </vt:lpstr>
      <vt:lpstr>Introduction</vt:lpstr>
      <vt:lpstr>CBIR</vt:lpstr>
      <vt:lpstr>CBIR system</vt:lpstr>
      <vt:lpstr>Image Descriptor</vt:lpstr>
      <vt:lpstr>Divide Image into Segments</vt:lpstr>
      <vt:lpstr>Feature Extraction</vt:lpstr>
      <vt:lpstr>Performing search on CBIR</vt:lpstr>
      <vt:lpstr>CBIR in Action</vt:lpstr>
      <vt:lpstr>Conclusion</vt:lpstr>
      <vt:lpstr>Next steps</vt:lpstr>
      <vt:lpstr>PowerPoint Presentation</vt:lpstr>
      <vt:lpstr>PowerPoint Presentation</vt:lpstr>
      <vt:lpstr>Contribution</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CBIR - Content Based Image Retrieval </dc:title>
  <dc:creator>Naik, Pavan Kumar Srikanth</dc:creator>
  <cp:lastModifiedBy>Naik, Pavan Kumar Srikanth</cp:lastModifiedBy>
  <cp:revision>16</cp:revision>
  <dcterms:created xsi:type="dcterms:W3CDTF">2020-04-19T20:55:03Z</dcterms:created>
  <dcterms:modified xsi:type="dcterms:W3CDTF">2020-04-20T02:37:03Z</dcterms:modified>
</cp:coreProperties>
</file>